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67" r:id="rId6"/>
    <p:sldId id="270" r:id="rId7"/>
    <p:sldId id="268" r:id="rId8"/>
    <p:sldId id="269" r:id="rId9"/>
    <p:sldId id="262" r:id="rId10"/>
    <p:sldId id="261" r:id="rId11"/>
    <p:sldId id="264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495F5-F0FA-C7BD-4FE7-E9A71D76C126}" v="2" dt="2024-09-07T22:51:15.839"/>
    <p1510:client id="{12A05B84-30E5-0FC9-704F-0A5E2590E7C6}" v="10" dt="2024-09-07T23:44:12.127"/>
    <p1510:client id="{32008CBA-3BA8-3AB8-F769-702E67470A0C}" v="13" dt="2024-09-07T22:50:47.550"/>
    <p1510:client id="{5BE58FD3-ACE5-00B6-F417-AD6721D642CE}" v="76" dt="2024-09-07T23:38:46.571"/>
    <p1510:client id="{6219FE7E-7450-FC66-F242-D7BE94266677}" v="53" dt="2024-09-07T22:49:37.950"/>
    <p1510:client id="{8B481C7D-5F96-F1D5-E79F-4BE3A3234D07}" v="14" dt="2024-09-07T23:17:02.261"/>
    <p1510:client id="{A8E6011B-6662-9FCB-9248-0F920505F2F1}" v="13" dt="2024-09-07T23:37:13.329"/>
    <p1510:client id="{D3D31EF1-8B43-50C3-5997-61B92BE877C3}" v="5" dt="2024-09-07T23:17:31.727"/>
    <p1510:client id="{E5CE551A-B42E-49AC-CC52-E311B5789F34}" v="387" dt="2024-09-07T22:39:45.271"/>
    <p1510:client id="{F3703D4D-607D-D01D-FE6C-CB8C87AC3C73}" v="88" dt="2024-09-07T23:17:27.3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5111E4-3852-42D2-95B2-F838A77FBAF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E78C54CF-B9C6-4B66-AFAD-B07E4AD5658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Oportunidad / Problema de negocio </a:t>
          </a:r>
          <a:endParaRPr lang="en-US"/>
        </a:p>
      </dgm:t>
    </dgm:pt>
    <dgm:pt modelId="{6638632A-C811-4EB2-896A-0DE98757A70E}" type="parTrans" cxnId="{34BDF92D-93AE-4A46-B470-7357237BB144}">
      <dgm:prSet/>
      <dgm:spPr/>
      <dgm:t>
        <a:bodyPr/>
        <a:lstStyle/>
        <a:p>
          <a:endParaRPr lang="en-US"/>
        </a:p>
      </dgm:t>
    </dgm:pt>
    <dgm:pt modelId="{A9C10DCB-F603-4562-A2CC-03D540D6CEB9}" type="sibTrans" cxnId="{34BDF92D-93AE-4A46-B470-7357237BB144}">
      <dgm:prSet/>
      <dgm:spPr/>
      <dgm:t>
        <a:bodyPr/>
        <a:lstStyle/>
        <a:p>
          <a:endParaRPr lang="en-US"/>
        </a:p>
      </dgm:t>
    </dgm:pt>
    <dgm:pt modelId="{C67F3460-EBE2-45A5-8181-362A734F6B1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Objetivos y criterios de éxito desde el punto de vista del negocio </a:t>
          </a:r>
          <a:endParaRPr lang="en-US"/>
        </a:p>
      </dgm:t>
    </dgm:pt>
    <dgm:pt modelId="{CBB3780B-AD4E-49B1-99E2-ADDE34A713DC}" type="parTrans" cxnId="{9DEE922D-B22C-443E-81F0-22C3C3C406CD}">
      <dgm:prSet/>
      <dgm:spPr/>
      <dgm:t>
        <a:bodyPr/>
        <a:lstStyle/>
        <a:p>
          <a:endParaRPr lang="en-US"/>
        </a:p>
      </dgm:t>
    </dgm:pt>
    <dgm:pt modelId="{2D37363B-279A-44F3-B910-40798E303B95}" type="sibTrans" cxnId="{9DEE922D-B22C-443E-81F0-22C3C3C406CD}">
      <dgm:prSet/>
      <dgm:spPr/>
      <dgm:t>
        <a:bodyPr/>
        <a:lstStyle/>
        <a:p>
          <a:endParaRPr lang="en-US"/>
        </a:p>
      </dgm:t>
    </dgm:pt>
    <dgm:pt modelId="{82E8B530-657C-4559-B443-24FA64EE861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Organización y rol dentro de ella que se beneficia con la oportunidad definida </a:t>
          </a:r>
          <a:endParaRPr lang="en-US"/>
        </a:p>
      </dgm:t>
    </dgm:pt>
    <dgm:pt modelId="{0248A16E-B299-447A-9098-54684E995382}" type="parTrans" cxnId="{153DA65B-0885-44F8-BC1A-7E72C4792F78}">
      <dgm:prSet/>
      <dgm:spPr/>
      <dgm:t>
        <a:bodyPr/>
        <a:lstStyle/>
        <a:p>
          <a:endParaRPr lang="en-US"/>
        </a:p>
      </dgm:t>
    </dgm:pt>
    <dgm:pt modelId="{2F3EAC97-2731-4A00-BA93-D269DAAE40FB}" type="sibTrans" cxnId="{153DA65B-0885-44F8-BC1A-7E72C4792F78}">
      <dgm:prSet/>
      <dgm:spPr/>
      <dgm:t>
        <a:bodyPr/>
        <a:lstStyle/>
        <a:p>
          <a:endParaRPr lang="en-US"/>
        </a:p>
      </dgm:t>
    </dgm:pt>
    <dgm:pt modelId="{09099714-2FC6-4D00-B3B4-F4E3E031EE0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Impacto que puede tener en Colombia este proyecto </a:t>
          </a:r>
          <a:endParaRPr lang="en-US"/>
        </a:p>
      </dgm:t>
    </dgm:pt>
    <dgm:pt modelId="{A3A268A0-28D1-47A0-A372-22D0B461DF80}" type="parTrans" cxnId="{EF53CBB9-BF8E-4356-A15F-391A531048C8}">
      <dgm:prSet/>
      <dgm:spPr/>
      <dgm:t>
        <a:bodyPr/>
        <a:lstStyle/>
        <a:p>
          <a:endParaRPr lang="en-US"/>
        </a:p>
      </dgm:t>
    </dgm:pt>
    <dgm:pt modelId="{93186468-3D91-4FF9-8009-6C749FF1F82B}" type="sibTrans" cxnId="{EF53CBB9-BF8E-4356-A15F-391A531048C8}">
      <dgm:prSet/>
      <dgm:spPr/>
      <dgm:t>
        <a:bodyPr/>
        <a:lstStyle/>
        <a:p>
          <a:endParaRPr lang="en-US"/>
        </a:p>
      </dgm:t>
    </dgm:pt>
    <dgm:pt modelId="{12B38355-C7A2-4C10-822A-612425DF3DE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Enfoque analítico</a:t>
          </a:r>
          <a:endParaRPr lang="en-US"/>
        </a:p>
      </dgm:t>
    </dgm:pt>
    <dgm:pt modelId="{867CE744-0CD4-4275-A58D-22B5F737AD97}" type="parTrans" cxnId="{83078D5C-DE57-42C0-AA14-62B3095521AD}">
      <dgm:prSet/>
      <dgm:spPr/>
      <dgm:t>
        <a:bodyPr/>
        <a:lstStyle/>
        <a:p>
          <a:endParaRPr lang="en-US"/>
        </a:p>
      </dgm:t>
    </dgm:pt>
    <dgm:pt modelId="{DD6824BF-1EC5-4891-820A-3C73D4C6EDAC}" type="sibTrans" cxnId="{83078D5C-DE57-42C0-AA14-62B3095521AD}">
      <dgm:prSet/>
      <dgm:spPr/>
      <dgm:t>
        <a:bodyPr/>
        <a:lstStyle/>
        <a:p>
          <a:endParaRPr lang="en-US"/>
        </a:p>
      </dgm:t>
    </dgm:pt>
    <dgm:pt modelId="{55572C0B-739C-45E3-858E-E62623A6CB08}" type="pres">
      <dgm:prSet presAssocID="{165111E4-3852-42D2-95B2-F838A77FBAF5}" presName="root" presStyleCnt="0">
        <dgm:presLayoutVars>
          <dgm:dir/>
          <dgm:resizeHandles val="exact"/>
        </dgm:presLayoutVars>
      </dgm:prSet>
      <dgm:spPr/>
    </dgm:pt>
    <dgm:pt modelId="{6CA079FA-EDF5-4783-B33B-95B24493637A}" type="pres">
      <dgm:prSet presAssocID="{E78C54CF-B9C6-4B66-AFAD-B07E4AD56584}" presName="compNode" presStyleCnt="0"/>
      <dgm:spPr/>
    </dgm:pt>
    <dgm:pt modelId="{8A06463E-20F1-4AFD-A5AC-4CF1D199C0FF}" type="pres">
      <dgm:prSet presAssocID="{E78C54CF-B9C6-4B66-AFAD-B07E4AD56584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1F862F7-37DB-45B7-939B-CE513EB8C4CE}" type="pres">
      <dgm:prSet presAssocID="{E78C54CF-B9C6-4B66-AFAD-B07E4AD5658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4D0A0EC1-C31C-4779-A1E6-BB7BCC75133D}" type="pres">
      <dgm:prSet presAssocID="{E78C54CF-B9C6-4B66-AFAD-B07E4AD56584}" presName="spaceRect" presStyleCnt="0"/>
      <dgm:spPr/>
    </dgm:pt>
    <dgm:pt modelId="{98DD63D5-DD25-444D-9E42-EA600F9781A9}" type="pres">
      <dgm:prSet presAssocID="{E78C54CF-B9C6-4B66-AFAD-B07E4AD56584}" presName="textRect" presStyleLbl="revTx" presStyleIdx="0" presStyleCnt="5">
        <dgm:presLayoutVars>
          <dgm:chMax val="1"/>
          <dgm:chPref val="1"/>
        </dgm:presLayoutVars>
      </dgm:prSet>
      <dgm:spPr/>
    </dgm:pt>
    <dgm:pt modelId="{559D8FEA-3324-4BE9-BABD-254C571D4291}" type="pres">
      <dgm:prSet presAssocID="{A9C10DCB-F603-4562-A2CC-03D540D6CEB9}" presName="sibTrans" presStyleCnt="0"/>
      <dgm:spPr/>
    </dgm:pt>
    <dgm:pt modelId="{C630CB68-4C88-40BE-A5D1-349C0F1BFAE6}" type="pres">
      <dgm:prSet presAssocID="{C67F3460-EBE2-45A5-8181-362A734F6B1B}" presName="compNode" presStyleCnt="0"/>
      <dgm:spPr/>
    </dgm:pt>
    <dgm:pt modelId="{A65C399A-63BA-422F-ABBD-3183E78BBC24}" type="pres">
      <dgm:prSet presAssocID="{C67F3460-EBE2-45A5-8181-362A734F6B1B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BA77A03-E521-46B3-A5BB-3FFE91C31084}" type="pres">
      <dgm:prSet presAssocID="{C67F3460-EBE2-45A5-8181-362A734F6B1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3ABC0992-6A91-4949-99A5-8F73FCCF6865}" type="pres">
      <dgm:prSet presAssocID="{C67F3460-EBE2-45A5-8181-362A734F6B1B}" presName="spaceRect" presStyleCnt="0"/>
      <dgm:spPr/>
    </dgm:pt>
    <dgm:pt modelId="{CAC77B2D-D453-49A5-BED0-A3E7D4C5A178}" type="pres">
      <dgm:prSet presAssocID="{C67F3460-EBE2-45A5-8181-362A734F6B1B}" presName="textRect" presStyleLbl="revTx" presStyleIdx="1" presStyleCnt="5">
        <dgm:presLayoutVars>
          <dgm:chMax val="1"/>
          <dgm:chPref val="1"/>
        </dgm:presLayoutVars>
      </dgm:prSet>
      <dgm:spPr/>
    </dgm:pt>
    <dgm:pt modelId="{201C351B-3C0B-4F27-B0AA-719993E1E364}" type="pres">
      <dgm:prSet presAssocID="{2D37363B-279A-44F3-B910-40798E303B95}" presName="sibTrans" presStyleCnt="0"/>
      <dgm:spPr/>
    </dgm:pt>
    <dgm:pt modelId="{1386A8F0-020A-452A-B9F3-150F7E12467A}" type="pres">
      <dgm:prSet presAssocID="{82E8B530-657C-4559-B443-24FA64EE8610}" presName="compNode" presStyleCnt="0"/>
      <dgm:spPr/>
    </dgm:pt>
    <dgm:pt modelId="{8674E6F9-A609-4952-88C3-564573985B36}" type="pres">
      <dgm:prSet presAssocID="{82E8B530-657C-4559-B443-24FA64EE8610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AF0DBD1-53FE-4237-869D-286587BDAF90}" type="pres">
      <dgm:prSet presAssocID="{82E8B530-657C-4559-B443-24FA64EE861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erarquía"/>
        </a:ext>
      </dgm:extLst>
    </dgm:pt>
    <dgm:pt modelId="{C31C4CB4-502D-485A-8E15-93A30D77CDA4}" type="pres">
      <dgm:prSet presAssocID="{82E8B530-657C-4559-B443-24FA64EE8610}" presName="spaceRect" presStyleCnt="0"/>
      <dgm:spPr/>
    </dgm:pt>
    <dgm:pt modelId="{0BB9EDFB-9588-45F1-8A4E-E92B88D66D0F}" type="pres">
      <dgm:prSet presAssocID="{82E8B530-657C-4559-B443-24FA64EE8610}" presName="textRect" presStyleLbl="revTx" presStyleIdx="2" presStyleCnt="5">
        <dgm:presLayoutVars>
          <dgm:chMax val="1"/>
          <dgm:chPref val="1"/>
        </dgm:presLayoutVars>
      </dgm:prSet>
      <dgm:spPr/>
    </dgm:pt>
    <dgm:pt modelId="{9EBDA5D5-4957-4E40-9CAF-9D0E52D3BE4B}" type="pres">
      <dgm:prSet presAssocID="{2F3EAC97-2731-4A00-BA93-D269DAAE40FB}" presName="sibTrans" presStyleCnt="0"/>
      <dgm:spPr/>
    </dgm:pt>
    <dgm:pt modelId="{7603293B-F858-4FD2-B012-94F2B03CDC4D}" type="pres">
      <dgm:prSet presAssocID="{09099714-2FC6-4D00-B3B4-F4E3E031EE0D}" presName="compNode" presStyleCnt="0"/>
      <dgm:spPr/>
    </dgm:pt>
    <dgm:pt modelId="{0F3B5425-137E-4FAB-8E03-0CA1257ED652}" type="pres">
      <dgm:prSet presAssocID="{09099714-2FC6-4D00-B3B4-F4E3E031EE0D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E01573C-50EE-46F7-9B44-13288D8F945B}" type="pres">
      <dgm:prSet presAssocID="{09099714-2FC6-4D00-B3B4-F4E3E031EE0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7D8A2D0C-6C7C-41EF-8B9F-02298FDE2FDD}" type="pres">
      <dgm:prSet presAssocID="{09099714-2FC6-4D00-B3B4-F4E3E031EE0D}" presName="spaceRect" presStyleCnt="0"/>
      <dgm:spPr/>
    </dgm:pt>
    <dgm:pt modelId="{70395339-BBA3-4C25-849F-25F526FAFDB1}" type="pres">
      <dgm:prSet presAssocID="{09099714-2FC6-4D00-B3B4-F4E3E031EE0D}" presName="textRect" presStyleLbl="revTx" presStyleIdx="3" presStyleCnt="5">
        <dgm:presLayoutVars>
          <dgm:chMax val="1"/>
          <dgm:chPref val="1"/>
        </dgm:presLayoutVars>
      </dgm:prSet>
      <dgm:spPr/>
    </dgm:pt>
    <dgm:pt modelId="{67591CAB-5CED-45F3-9F95-8F8BAE7C6B2A}" type="pres">
      <dgm:prSet presAssocID="{93186468-3D91-4FF9-8009-6C749FF1F82B}" presName="sibTrans" presStyleCnt="0"/>
      <dgm:spPr/>
    </dgm:pt>
    <dgm:pt modelId="{9A3C4A28-C93E-4BA5-AD13-4C66A9D0EF98}" type="pres">
      <dgm:prSet presAssocID="{12B38355-C7A2-4C10-822A-612425DF3DE9}" presName="compNode" presStyleCnt="0"/>
      <dgm:spPr/>
    </dgm:pt>
    <dgm:pt modelId="{DA8A3839-D463-4240-9B61-AE53A69103B1}" type="pres">
      <dgm:prSet presAssocID="{12B38355-C7A2-4C10-822A-612425DF3DE9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8453291-5ABE-4214-B683-05828EC5B880}" type="pres">
      <dgm:prSet presAssocID="{12B38355-C7A2-4C10-822A-612425DF3DE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B059C90-66FC-45C7-BC6C-6590C047B52E}" type="pres">
      <dgm:prSet presAssocID="{12B38355-C7A2-4C10-822A-612425DF3DE9}" presName="spaceRect" presStyleCnt="0"/>
      <dgm:spPr/>
    </dgm:pt>
    <dgm:pt modelId="{594044B1-6E40-405B-8723-2430DA4D8B3A}" type="pres">
      <dgm:prSet presAssocID="{12B38355-C7A2-4C10-822A-612425DF3DE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DEE922D-B22C-443E-81F0-22C3C3C406CD}" srcId="{165111E4-3852-42D2-95B2-F838A77FBAF5}" destId="{C67F3460-EBE2-45A5-8181-362A734F6B1B}" srcOrd="1" destOrd="0" parTransId="{CBB3780B-AD4E-49B1-99E2-ADDE34A713DC}" sibTransId="{2D37363B-279A-44F3-B910-40798E303B95}"/>
    <dgm:cxn modelId="{34BDF92D-93AE-4A46-B470-7357237BB144}" srcId="{165111E4-3852-42D2-95B2-F838A77FBAF5}" destId="{E78C54CF-B9C6-4B66-AFAD-B07E4AD56584}" srcOrd="0" destOrd="0" parTransId="{6638632A-C811-4EB2-896A-0DE98757A70E}" sibTransId="{A9C10DCB-F603-4562-A2CC-03D540D6CEB9}"/>
    <dgm:cxn modelId="{DA57EF3E-E726-4D3F-8DE8-966C30B48DD1}" type="presOf" srcId="{E78C54CF-B9C6-4B66-AFAD-B07E4AD56584}" destId="{98DD63D5-DD25-444D-9E42-EA600F9781A9}" srcOrd="0" destOrd="0" presId="urn:microsoft.com/office/officeart/2018/5/layout/IconLeafLabelList"/>
    <dgm:cxn modelId="{153DA65B-0885-44F8-BC1A-7E72C4792F78}" srcId="{165111E4-3852-42D2-95B2-F838A77FBAF5}" destId="{82E8B530-657C-4559-B443-24FA64EE8610}" srcOrd="2" destOrd="0" parTransId="{0248A16E-B299-447A-9098-54684E995382}" sibTransId="{2F3EAC97-2731-4A00-BA93-D269DAAE40FB}"/>
    <dgm:cxn modelId="{83078D5C-DE57-42C0-AA14-62B3095521AD}" srcId="{165111E4-3852-42D2-95B2-F838A77FBAF5}" destId="{12B38355-C7A2-4C10-822A-612425DF3DE9}" srcOrd="4" destOrd="0" parTransId="{867CE744-0CD4-4275-A58D-22B5F737AD97}" sibTransId="{DD6824BF-1EC5-4891-820A-3C73D4C6EDAC}"/>
    <dgm:cxn modelId="{3095EB7C-BA71-475B-8C4B-1B08DD7E07B3}" type="presOf" srcId="{82E8B530-657C-4559-B443-24FA64EE8610}" destId="{0BB9EDFB-9588-45F1-8A4E-E92B88D66D0F}" srcOrd="0" destOrd="0" presId="urn:microsoft.com/office/officeart/2018/5/layout/IconLeafLabelList"/>
    <dgm:cxn modelId="{46EDD78B-7760-40C5-A67E-96F346FC0BD4}" type="presOf" srcId="{165111E4-3852-42D2-95B2-F838A77FBAF5}" destId="{55572C0B-739C-45E3-858E-E62623A6CB08}" srcOrd="0" destOrd="0" presId="urn:microsoft.com/office/officeart/2018/5/layout/IconLeafLabelList"/>
    <dgm:cxn modelId="{2D546FA1-E498-4764-9BBC-93C747DBBD67}" type="presOf" srcId="{09099714-2FC6-4D00-B3B4-F4E3E031EE0D}" destId="{70395339-BBA3-4C25-849F-25F526FAFDB1}" srcOrd="0" destOrd="0" presId="urn:microsoft.com/office/officeart/2018/5/layout/IconLeafLabelList"/>
    <dgm:cxn modelId="{066E33AF-4F74-4B95-A3F0-50143A0C5245}" type="presOf" srcId="{12B38355-C7A2-4C10-822A-612425DF3DE9}" destId="{594044B1-6E40-405B-8723-2430DA4D8B3A}" srcOrd="0" destOrd="0" presId="urn:microsoft.com/office/officeart/2018/5/layout/IconLeafLabelList"/>
    <dgm:cxn modelId="{EF53CBB9-BF8E-4356-A15F-391A531048C8}" srcId="{165111E4-3852-42D2-95B2-F838A77FBAF5}" destId="{09099714-2FC6-4D00-B3B4-F4E3E031EE0D}" srcOrd="3" destOrd="0" parTransId="{A3A268A0-28D1-47A0-A372-22D0B461DF80}" sibTransId="{93186468-3D91-4FF9-8009-6C749FF1F82B}"/>
    <dgm:cxn modelId="{BD976DDF-104D-42A8-AAA6-47BC5C8697B0}" type="presOf" srcId="{C67F3460-EBE2-45A5-8181-362A734F6B1B}" destId="{CAC77B2D-D453-49A5-BED0-A3E7D4C5A178}" srcOrd="0" destOrd="0" presId="urn:microsoft.com/office/officeart/2018/5/layout/IconLeafLabelList"/>
    <dgm:cxn modelId="{37FCAF37-B89A-4FFC-A61A-62CDCCDD04AD}" type="presParOf" srcId="{55572C0B-739C-45E3-858E-E62623A6CB08}" destId="{6CA079FA-EDF5-4783-B33B-95B24493637A}" srcOrd="0" destOrd="0" presId="urn:microsoft.com/office/officeart/2018/5/layout/IconLeafLabelList"/>
    <dgm:cxn modelId="{E05B225D-F0BF-4864-AD2C-92C8084D98B5}" type="presParOf" srcId="{6CA079FA-EDF5-4783-B33B-95B24493637A}" destId="{8A06463E-20F1-4AFD-A5AC-4CF1D199C0FF}" srcOrd="0" destOrd="0" presId="urn:microsoft.com/office/officeart/2018/5/layout/IconLeafLabelList"/>
    <dgm:cxn modelId="{024A8535-52AE-4A80-B2C3-186A988E7C55}" type="presParOf" srcId="{6CA079FA-EDF5-4783-B33B-95B24493637A}" destId="{31F862F7-37DB-45B7-939B-CE513EB8C4CE}" srcOrd="1" destOrd="0" presId="urn:microsoft.com/office/officeart/2018/5/layout/IconLeafLabelList"/>
    <dgm:cxn modelId="{0357AC8D-F9E2-4BF1-BC7F-0E98E3B43D3F}" type="presParOf" srcId="{6CA079FA-EDF5-4783-B33B-95B24493637A}" destId="{4D0A0EC1-C31C-4779-A1E6-BB7BCC75133D}" srcOrd="2" destOrd="0" presId="urn:microsoft.com/office/officeart/2018/5/layout/IconLeafLabelList"/>
    <dgm:cxn modelId="{E2426FAB-F968-4565-808E-309FDBA36B73}" type="presParOf" srcId="{6CA079FA-EDF5-4783-B33B-95B24493637A}" destId="{98DD63D5-DD25-444D-9E42-EA600F9781A9}" srcOrd="3" destOrd="0" presId="urn:microsoft.com/office/officeart/2018/5/layout/IconLeafLabelList"/>
    <dgm:cxn modelId="{01927A94-0568-4068-90F0-B49C317531A2}" type="presParOf" srcId="{55572C0B-739C-45E3-858E-E62623A6CB08}" destId="{559D8FEA-3324-4BE9-BABD-254C571D4291}" srcOrd="1" destOrd="0" presId="urn:microsoft.com/office/officeart/2018/5/layout/IconLeafLabelList"/>
    <dgm:cxn modelId="{FCBB58AA-067C-4AFD-AE2C-9424DBCCD69A}" type="presParOf" srcId="{55572C0B-739C-45E3-858E-E62623A6CB08}" destId="{C630CB68-4C88-40BE-A5D1-349C0F1BFAE6}" srcOrd="2" destOrd="0" presId="urn:microsoft.com/office/officeart/2018/5/layout/IconLeafLabelList"/>
    <dgm:cxn modelId="{669B9504-D219-48FD-9173-62079BFF70EA}" type="presParOf" srcId="{C630CB68-4C88-40BE-A5D1-349C0F1BFAE6}" destId="{A65C399A-63BA-422F-ABBD-3183E78BBC24}" srcOrd="0" destOrd="0" presId="urn:microsoft.com/office/officeart/2018/5/layout/IconLeafLabelList"/>
    <dgm:cxn modelId="{7F11BEEB-4C52-4849-A67F-210FDCFFE37D}" type="presParOf" srcId="{C630CB68-4C88-40BE-A5D1-349C0F1BFAE6}" destId="{CBA77A03-E521-46B3-A5BB-3FFE91C31084}" srcOrd="1" destOrd="0" presId="urn:microsoft.com/office/officeart/2018/5/layout/IconLeafLabelList"/>
    <dgm:cxn modelId="{224486DD-5DC1-4279-B848-7E6208FAC484}" type="presParOf" srcId="{C630CB68-4C88-40BE-A5D1-349C0F1BFAE6}" destId="{3ABC0992-6A91-4949-99A5-8F73FCCF6865}" srcOrd="2" destOrd="0" presId="urn:microsoft.com/office/officeart/2018/5/layout/IconLeafLabelList"/>
    <dgm:cxn modelId="{DAC91816-9DA0-484B-98A1-A4D7193738A4}" type="presParOf" srcId="{C630CB68-4C88-40BE-A5D1-349C0F1BFAE6}" destId="{CAC77B2D-D453-49A5-BED0-A3E7D4C5A178}" srcOrd="3" destOrd="0" presId="urn:microsoft.com/office/officeart/2018/5/layout/IconLeafLabelList"/>
    <dgm:cxn modelId="{D38ADFA4-5794-4A20-86E2-F960E7E1FF03}" type="presParOf" srcId="{55572C0B-739C-45E3-858E-E62623A6CB08}" destId="{201C351B-3C0B-4F27-B0AA-719993E1E364}" srcOrd="3" destOrd="0" presId="urn:microsoft.com/office/officeart/2018/5/layout/IconLeafLabelList"/>
    <dgm:cxn modelId="{B03B1C53-ACE7-44F2-83FD-CA8931D95F3D}" type="presParOf" srcId="{55572C0B-739C-45E3-858E-E62623A6CB08}" destId="{1386A8F0-020A-452A-B9F3-150F7E12467A}" srcOrd="4" destOrd="0" presId="urn:microsoft.com/office/officeart/2018/5/layout/IconLeafLabelList"/>
    <dgm:cxn modelId="{81FA914C-87ED-4B67-AB1A-944DB547D5F4}" type="presParOf" srcId="{1386A8F0-020A-452A-B9F3-150F7E12467A}" destId="{8674E6F9-A609-4952-88C3-564573985B36}" srcOrd="0" destOrd="0" presId="urn:microsoft.com/office/officeart/2018/5/layout/IconLeafLabelList"/>
    <dgm:cxn modelId="{0D0D9874-DBAA-4D7D-9839-CC0B55A339E5}" type="presParOf" srcId="{1386A8F0-020A-452A-B9F3-150F7E12467A}" destId="{7AF0DBD1-53FE-4237-869D-286587BDAF90}" srcOrd="1" destOrd="0" presId="urn:microsoft.com/office/officeart/2018/5/layout/IconLeafLabelList"/>
    <dgm:cxn modelId="{36FC0771-481B-4043-B109-1FD8B0C28C2F}" type="presParOf" srcId="{1386A8F0-020A-452A-B9F3-150F7E12467A}" destId="{C31C4CB4-502D-485A-8E15-93A30D77CDA4}" srcOrd="2" destOrd="0" presId="urn:microsoft.com/office/officeart/2018/5/layout/IconLeafLabelList"/>
    <dgm:cxn modelId="{07059C50-DFCB-4907-ADFA-D3F76306EE27}" type="presParOf" srcId="{1386A8F0-020A-452A-B9F3-150F7E12467A}" destId="{0BB9EDFB-9588-45F1-8A4E-E92B88D66D0F}" srcOrd="3" destOrd="0" presId="urn:microsoft.com/office/officeart/2018/5/layout/IconLeafLabelList"/>
    <dgm:cxn modelId="{6832F3FA-23DC-42E6-B4BC-42BC7AA980A0}" type="presParOf" srcId="{55572C0B-739C-45E3-858E-E62623A6CB08}" destId="{9EBDA5D5-4957-4E40-9CAF-9D0E52D3BE4B}" srcOrd="5" destOrd="0" presId="urn:microsoft.com/office/officeart/2018/5/layout/IconLeafLabelList"/>
    <dgm:cxn modelId="{F190C4D6-A7B5-4F6E-B746-C5BEE28739D3}" type="presParOf" srcId="{55572C0B-739C-45E3-858E-E62623A6CB08}" destId="{7603293B-F858-4FD2-B012-94F2B03CDC4D}" srcOrd="6" destOrd="0" presId="urn:microsoft.com/office/officeart/2018/5/layout/IconLeafLabelList"/>
    <dgm:cxn modelId="{82B08F53-FC4C-4878-8678-6D5811CD9B57}" type="presParOf" srcId="{7603293B-F858-4FD2-B012-94F2B03CDC4D}" destId="{0F3B5425-137E-4FAB-8E03-0CA1257ED652}" srcOrd="0" destOrd="0" presId="urn:microsoft.com/office/officeart/2018/5/layout/IconLeafLabelList"/>
    <dgm:cxn modelId="{38BE20B8-5216-4E53-BF63-5335219B55F3}" type="presParOf" srcId="{7603293B-F858-4FD2-B012-94F2B03CDC4D}" destId="{7E01573C-50EE-46F7-9B44-13288D8F945B}" srcOrd="1" destOrd="0" presId="urn:microsoft.com/office/officeart/2018/5/layout/IconLeafLabelList"/>
    <dgm:cxn modelId="{77DE0021-E9A4-46A7-982F-4AB0DE1CAFA6}" type="presParOf" srcId="{7603293B-F858-4FD2-B012-94F2B03CDC4D}" destId="{7D8A2D0C-6C7C-41EF-8B9F-02298FDE2FDD}" srcOrd="2" destOrd="0" presId="urn:microsoft.com/office/officeart/2018/5/layout/IconLeafLabelList"/>
    <dgm:cxn modelId="{FE71EF36-3073-4020-B34F-55E532274829}" type="presParOf" srcId="{7603293B-F858-4FD2-B012-94F2B03CDC4D}" destId="{70395339-BBA3-4C25-849F-25F526FAFDB1}" srcOrd="3" destOrd="0" presId="urn:microsoft.com/office/officeart/2018/5/layout/IconLeafLabelList"/>
    <dgm:cxn modelId="{B430E2E9-0412-4EDB-BCAF-C41562292D1D}" type="presParOf" srcId="{55572C0B-739C-45E3-858E-E62623A6CB08}" destId="{67591CAB-5CED-45F3-9F95-8F8BAE7C6B2A}" srcOrd="7" destOrd="0" presId="urn:microsoft.com/office/officeart/2018/5/layout/IconLeafLabelList"/>
    <dgm:cxn modelId="{2474DED2-3549-4E94-BF4B-1AECB7C40265}" type="presParOf" srcId="{55572C0B-739C-45E3-858E-E62623A6CB08}" destId="{9A3C4A28-C93E-4BA5-AD13-4C66A9D0EF98}" srcOrd="8" destOrd="0" presId="urn:microsoft.com/office/officeart/2018/5/layout/IconLeafLabelList"/>
    <dgm:cxn modelId="{CEC87585-6B2F-42B2-9C19-A53AB574A4CF}" type="presParOf" srcId="{9A3C4A28-C93E-4BA5-AD13-4C66A9D0EF98}" destId="{DA8A3839-D463-4240-9B61-AE53A69103B1}" srcOrd="0" destOrd="0" presId="urn:microsoft.com/office/officeart/2018/5/layout/IconLeafLabelList"/>
    <dgm:cxn modelId="{E1B28861-45DC-4534-B9B0-EE82E68E2388}" type="presParOf" srcId="{9A3C4A28-C93E-4BA5-AD13-4C66A9D0EF98}" destId="{08453291-5ABE-4214-B683-05828EC5B880}" srcOrd="1" destOrd="0" presId="urn:microsoft.com/office/officeart/2018/5/layout/IconLeafLabelList"/>
    <dgm:cxn modelId="{C90F339F-466A-40D6-AC17-4AB203611FC1}" type="presParOf" srcId="{9A3C4A28-C93E-4BA5-AD13-4C66A9D0EF98}" destId="{2B059C90-66FC-45C7-BC6C-6590C047B52E}" srcOrd="2" destOrd="0" presId="urn:microsoft.com/office/officeart/2018/5/layout/IconLeafLabelList"/>
    <dgm:cxn modelId="{74B387F8-8244-48F3-95E9-9CEE45794A3E}" type="presParOf" srcId="{9A3C4A28-C93E-4BA5-AD13-4C66A9D0EF98}" destId="{594044B1-6E40-405B-8723-2430DA4D8B3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06463E-20F1-4AFD-A5AC-4CF1D199C0FF}">
      <dsp:nvSpPr>
        <dsp:cNvPr id="0" name=""/>
        <dsp:cNvSpPr/>
      </dsp:nvSpPr>
      <dsp:spPr>
        <a:xfrm>
          <a:off x="684914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F862F7-37DB-45B7-939B-CE513EB8C4CE}">
      <dsp:nvSpPr>
        <dsp:cNvPr id="0" name=""/>
        <dsp:cNvSpPr/>
      </dsp:nvSpPr>
      <dsp:spPr>
        <a:xfrm>
          <a:off x="91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D63D5-DD25-444D-9E42-EA600F9781A9}">
      <dsp:nvSpPr>
        <dsp:cNvPr id="0" name=""/>
        <dsp:cNvSpPr/>
      </dsp:nvSpPr>
      <dsp:spPr>
        <a:xfrm>
          <a:off x="33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/>
            <a:t>Oportunidad / Problema de negocio </a:t>
          </a:r>
          <a:endParaRPr lang="en-US" sz="1100" kern="1200"/>
        </a:p>
      </dsp:txBody>
      <dsp:txXfrm>
        <a:off x="333914" y="2456402"/>
        <a:ext cx="1800000" cy="720000"/>
      </dsp:txXfrm>
    </dsp:sp>
    <dsp:sp modelId="{A65C399A-63BA-422F-ABBD-3183E78BBC24}">
      <dsp:nvSpPr>
        <dsp:cNvPr id="0" name=""/>
        <dsp:cNvSpPr/>
      </dsp:nvSpPr>
      <dsp:spPr>
        <a:xfrm>
          <a:off x="2799914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A77A03-E521-46B3-A5BB-3FFE91C31084}">
      <dsp:nvSpPr>
        <dsp:cNvPr id="0" name=""/>
        <dsp:cNvSpPr/>
      </dsp:nvSpPr>
      <dsp:spPr>
        <a:xfrm>
          <a:off x="303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C77B2D-D453-49A5-BED0-A3E7D4C5A178}">
      <dsp:nvSpPr>
        <dsp:cNvPr id="0" name=""/>
        <dsp:cNvSpPr/>
      </dsp:nvSpPr>
      <dsp:spPr>
        <a:xfrm>
          <a:off x="244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/>
            <a:t>Objetivos y criterios de éxito desde el punto de vista del negocio </a:t>
          </a:r>
          <a:endParaRPr lang="en-US" sz="1100" kern="1200"/>
        </a:p>
      </dsp:txBody>
      <dsp:txXfrm>
        <a:off x="2448914" y="2456402"/>
        <a:ext cx="1800000" cy="720000"/>
      </dsp:txXfrm>
    </dsp:sp>
    <dsp:sp modelId="{8674E6F9-A609-4952-88C3-564573985B36}">
      <dsp:nvSpPr>
        <dsp:cNvPr id="0" name=""/>
        <dsp:cNvSpPr/>
      </dsp:nvSpPr>
      <dsp:spPr>
        <a:xfrm>
          <a:off x="4914914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0DBD1-53FE-4237-869D-286587BDAF90}">
      <dsp:nvSpPr>
        <dsp:cNvPr id="0" name=""/>
        <dsp:cNvSpPr/>
      </dsp:nvSpPr>
      <dsp:spPr>
        <a:xfrm>
          <a:off x="514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B9EDFB-9588-45F1-8A4E-E92B88D66D0F}">
      <dsp:nvSpPr>
        <dsp:cNvPr id="0" name=""/>
        <dsp:cNvSpPr/>
      </dsp:nvSpPr>
      <dsp:spPr>
        <a:xfrm>
          <a:off x="456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/>
            <a:t>Organización y rol dentro de ella que se beneficia con la oportunidad definida </a:t>
          </a:r>
          <a:endParaRPr lang="en-US" sz="1100" kern="1200"/>
        </a:p>
      </dsp:txBody>
      <dsp:txXfrm>
        <a:off x="4563914" y="2456402"/>
        <a:ext cx="1800000" cy="720000"/>
      </dsp:txXfrm>
    </dsp:sp>
    <dsp:sp modelId="{0F3B5425-137E-4FAB-8E03-0CA1257ED652}">
      <dsp:nvSpPr>
        <dsp:cNvPr id="0" name=""/>
        <dsp:cNvSpPr/>
      </dsp:nvSpPr>
      <dsp:spPr>
        <a:xfrm>
          <a:off x="7029914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01573C-50EE-46F7-9B44-13288D8F945B}">
      <dsp:nvSpPr>
        <dsp:cNvPr id="0" name=""/>
        <dsp:cNvSpPr/>
      </dsp:nvSpPr>
      <dsp:spPr>
        <a:xfrm>
          <a:off x="726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395339-BBA3-4C25-849F-25F526FAFDB1}">
      <dsp:nvSpPr>
        <dsp:cNvPr id="0" name=""/>
        <dsp:cNvSpPr/>
      </dsp:nvSpPr>
      <dsp:spPr>
        <a:xfrm>
          <a:off x="667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/>
            <a:t>Impacto que puede tener en Colombia este proyecto </a:t>
          </a:r>
          <a:endParaRPr lang="en-US" sz="1100" kern="1200"/>
        </a:p>
      </dsp:txBody>
      <dsp:txXfrm>
        <a:off x="6678914" y="2456402"/>
        <a:ext cx="1800000" cy="720000"/>
      </dsp:txXfrm>
    </dsp:sp>
    <dsp:sp modelId="{DA8A3839-D463-4240-9B61-AE53A69103B1}">
      <dsp:nvSpPr>
        <dsp:cNvPr id="0" name=""/>
        <dsp:cNvSpPr/>
      </dsp:nvSpPr>
      <dsp:spPr>
        <a:xfrm>
          <a:off x="9144914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453291-5ABE-4214-B683-05828EC5B880}">
      <dsp:nvSpPr>
        <dsp:cNvPr id="0" name=""/>
        <dsp:cNvSpPr/>
      </dsp:nvSpPr>
      <dsp:spPr>
        <a:xfrm>
          <a:off x="937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4044B1-6E40-405B-8723-2430DA4D8B3A}">
      <dsp:nvSpPr>
        <dsp:cNvPr id="0" name=""/>
        <dsp:cNvSpPr/>
      </dsp:nvSpPr>
      <dsp:spPr>
        <a:xfrm>
          <a:off x="879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/>
            <a:t>Enfoque analítico</a:t>
          </a:r>
          <a:endParaRPr lang="en-US" sz="1100" kern="1200"/>
        </a:p>
      </dsp:txBody>
      <dsp:txXfrm>
        <a:off x="8793914" y="2456402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07/09/2024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07/09/2024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07/09/2024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07/09/2024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07/09/2024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07/09/2024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07/09/2024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07/09/2024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07/09/2024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07/09/2024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07/09/2024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07/09/2024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es-ES" sz="4800">
                <a:solidFill>
                  <a:srgbClr val="FFFFFF"/>
                </a:solidFill>
              </a:rPr>
              <a:t>Presentación </a:t>
            </a:r>
            <a:r>
              <a:rPr lang="es-ES" sz="4800">
                <a:solidFill>
                  <a:srgbClr val="FFFFFF"/>
                </a:solidFill>
                <a:ea typeface="+mj-lt"/>
                <a:cs typeface="+mj-lt"/>
              </a:rPr>
              <a:t>a UNFPA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s-ES" sz="1700">
                <a:solidFill>
                  <a:srgbClr val="FFFFFF"/>
                </a:solidFill>
                <a:latin typeface="Neue Haas Grotesk Text Pro"/>
              </a:rPr>
              <a:t>Sara Sofia Cárdenas Rodríguez - 202214907</a:t>
            </a:r>
          </a:p>
          <a:p>
            <a:pPr algn="l"/>
            <a:r>
              <a:rPr lang="es-ES" sz="1700">
                <a:solidFill>
                  <a:srgbClr val="FFFFFF"/>
                </a:solidFill>
                <a:latin typeface="Neue Haas Grotesk Text Pro"/>
              </a:rPr>
              <a:t>Daniel Felipe Diaz Moreno - 202210773</a:t>
            </a:r>
          </a:p>
          <a:p>
            <a:pPr algn="l"/>
            <a:r>
              <a:rPr lang="es-ES" sz="1700">
                <a:solidFill>
                  <a:srgbClr val="FFFFFF"/>
                </a:solidFill>
                <a:latin typeface="Neue Haas Grotesk Text Pro"/>
              </a:rPr>
              <a:t>Juan Sebastián Urrea López - 201914710</a:t>
            </a:r>
            <a:endParaRPr lang="es-ES" sz="1700">
              <a:solidFill>
                <a:srgbClr val="FFFFFF"/>
              </a:solidFill>
            </a:endParaRPr>
          </a:p>
        </p:txBody>
      </p:sp>
      <p:pic>
        <p:nvPicPr>
          <p:cNvPr id="4" name="Imagen 3" descr="File:UNFPA logo.svg - Wikipedia">
            <a:extLst>
              <a:ext uri="{FF2B5EF4-FFF2-40B4-BE49-F238E27FC236}">
                <a16:creationId xmlns:a16="http://schemas.microsoft.com/office/drawing/2014/main" id="{59574D1C-26A9-DC6B-CC32-1AF23294B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262" y="1516348"/>
            <a:ext cx="2743200" cy="1246227"/>
          </a:xfrm>
          <a:prstGeom prst="rect">
            <a:avLst/>
          </a:prstGeom>
        </p:spPr>
      </p:pic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0539AAFB-38B4-34B2-105B-F6C1AE1B32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21"/>
    </mc:Choice>
    <mc:Fallback>
      <p:transition spd="slow" advTm="8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B9F448-E46F-C631-5104-067F98401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s-ES" sz="4000">
                <a:solidFill>
                  <a:srgbClr val="FFFFFF"/>
                </a:solidFill>
                <a:ea typeface="+mj-lt"/>
                <a:cs typeface="+mj-lt"/>
              </a:rPr>
              <a:t>Trabajo en equipo</a:t>
            </a:r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897297-2F01-1C9B-3A39-FE6B0B071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s-ES" sz="2000" b="1">
                <a:ea typeface="+mn-lt"/>
                <a:cs typeface="+mn-lt"/>
              </a:rPr>
              <a:t>Juan Sebastián Urrea López</a:t>
            </a:r>
            <a:endParaRPr lang="es-ES" sz="2000"/>
          </a:p>
          <a:p>
            <a:r>
              <a:rPr lang="es-ES" sz="2000" b="1">
                <a:ea typeface="+mn-lt"/>
                <a:cs typeface="+mn-lt"/>
              </a:rPr>
              <a:t>Rol:</a:t>
            </a:r>
            <a:r>
              <a:rPr lang="es-ES" sz="2000">
                <a:ea typeface="+mn-lt"/>
                <a:cs typeface="+mn-lt"/>
              </a:rPr>
              <a:t> Líder de Negocio</a:t>
            </a:r>
            <a:endParaRPr lang="es-ES" sz="2000"/>
          </a:p>
          <a:p>
            <a:r>
              <a:rPr lang="es-ES" sz="2000" b="1">
                <a:ea typeface="+mn-lt"/>
                <a:cs typeface="+mn-lt"/>
              </a:rPr>
              <a:t>Algoritmo Implementado:</a:t>
            </a:r>
            <a:r>
              <a:rPr lang="es-ES" sz="2000">
                <a:ea typeface="+mn-lt"/>
                <a:cs typeface="+mn-lt"/>
              </a:rPr>
              <a:t> </a:t>
            </a:r>
            <a:r>
              <a:rPr lang="es-ES" sz="2000" err="1">
                <a:ea typeface="+mn-lt"/>
                <a:cs typeface="+mn-lt"/>
              </a:rPr>
              <a:t>Gradient</a:t>
            </a:r>
            <a:r>
              <a:rPr lang="es-ES" sz="2000">
                <a:ea typeface="+mn-lt"/>
                <a:cs typeface="+mn-lt"/>
              </a:rPr>
              <a:t> </a:t>
            </a:r>
            <a:r>
              <a:rPr lang="es-ES" sz="2000" err="1">
                <a:ea typeface="+mn-lt"/>
                <a:cs typeface="+mn-lt"/>
              </a:rPr>
              <a:t>Boosting</a:t>
            </a:r>
          </a:p>
          <a:p>
            <a:pPr marL="0" indent="0">
              <a:buNone/>
            </a:pPr>
            <a:endParaRPr lang="es-ES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s-ES" sz="2000" b="1">
                <a:ea typeface="+mn-lt"/>
                <a:cs typeface="+mn-lt"/>
              </a:rPr>
              <a:t>Sara Sofía Cárdenas Rodríguez</a:t>
            </a:r>
          </a:p>
          <a:p>
            <a:r>
              <a:rPr lang="es-ES" sz="2000" b="1">
                <a:ea typeface="+mn-lt"/>
                <a:cs typeface="+mn-lt"/>
              </a:rPr>
              <a:t>Roles:</a:t>
            </a:r>
            <a:r>
              <a:rPr lang="es-ES" sz="2000">
                <a:ea typeface="+mn-lt"/>
                <a:cs typeface="+mn-lt"/>
              </a:rPr>
              <a:t> Líder de Proyecto y Líder de Analítica</a:t>
            </a:r>
            <a:endParaRPr lang="es-ES" sz="2000"/>
          </a:p>
          <a:p>
            <a:r>
              <a:rPr lang="es-ES" sz="2000" b="1">
                <a:ea typeface="+mn-lt"/>
                <a:cs typeface="+mn-lt"/>
              </a:rPr>
              <a:t>Algoritmo Implementado:</a:t>
            </a:r>
            <a:r>
              <a:rPr lang="es-ES" sz="2000">
                <a:ea typeface="+mn-lt"/>
                <a:cs typeface="+mn-lt"/>
              </a:rPr>
              <a:t> K-</a:t>
            </a:r>
            <a:r>
              <a:rPr lang="es-ES" sz="2000" err="1">
                <a:ea typeface="+mn-lt"/>
                <a:cs typeface="+mn-lt"/>
              </a:rPr>
              <a:t>Nearest</a:t>
            </a:r>
            <a:r>
              <a:rPr lang="es-ES" sz="2000">
                <a:ea typeface="+mn-lt"/>
                <a:cs typeface="+mn-lt"/>
              </a:rPr>
              <a:t> </a:t>
            </a:r>
            <a:r>
              <a:rPr lang="es-ES" sz="2000" err="1">
                <a:ea typeface="+mn-lt"/>
                <a:cs typeface="+mn-lt"/>
              </a:rPr>
              <a:t>Neighbors</a:t>
            </a:r>
            <a:r>
              <a:rPr lang="es-ES" sz="2000">
                <a:ea typeface="+mn-lt"/>
                <a:cs typeface="+mn-lt"/>
              </a:rPr>
              <a:t> (KNN)</a:t>
            </a:r>
          </a:p>
          <a:p>
            <a:pPr marL="0" indent="0">
              <a:buNone/>
            </a:pPr>
            <a:endParaRPr lang="es-ES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s-ES" sz="2000" b="1">
                <a:ea typeface="+mn-lt"/>
                <a:cs typeface="+mn-lt"/>
              </a:rPr>
              <a:t>Daniel Felipe Díaz Moreno</a:t>
            </a:r>
          </a:p>
          <a:p>
            <a:r>
              <a:rPr lang="es-ES" sz="2000" b="1">
                <a:ea typeface="+mn-lt"/>
                <a:cs typeface="+mn-lt"/>
              </a:rPr>
              <a:t>Rol:</a:t>
            </a:r>
            <a:r>
              <a:rPr lang="es-ES" sz="2000">
                <a:ea typeface="+mn-lt"/>
                <a:cs typeface="+mn-lt"/>
              </a:rPr>
              <a:t> Líder de Datos</a:t>
            </a:r>
            <a:endParaRPr lang="es-ES" sz="2000"/>
          </a:p>
          <a:p>
            <a:r>
              <a:rPr lang="es-ES" sz="2000" b="1">
                <a:ea typeface="+mn-lt"/>
                <a:cs typeface="+mn-lt"/>
              </a:rPr>
              <a:t>Algoritmo Implementado:</a:t>
            </a:r>
            <a:r>
              <a:rPr lang="es-ES" sz="2000">
                <a:ea typeface="+mn-lt"/>
                <a:cs typeface="+mn-lt"/>
              </a:rPr>
              <a:t> Árbol de Decisión</a:t>
            </a:r>
            <a:endParaRPr lang="es-ES" sz="2000"/>
          </a:p>
          <a:p>
            <a:endParaRPr lang="es-ES" sz="2000">
              <a:latin typeface="Aptos"/>
              <a:cs typeface="Arial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304BDBF-6A47-9264-2EC7-EF2EAB2B6C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61301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27"/>
    </mc:Choice>
    <mc:Fallback>
      <p:transition spd="slow" advTm="18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101E54-28B8-4E6F-6F92-95565D246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s-ES" sz="4000">
                <a:solidFill>
                  <a:srgbClr val="FFFFFF"/>
                </a:solidFill>
              </a:rPr>
              <a:t>Reuniones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366A17-BADB-E871-5C76-E10901EE6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s-ES" sz="2000" b="1">
                <a:ea typeface="+mn-lt"/>
                <a:cs typeface="+mn-lt"/>
              </a:rPr>
              <a:t>Lanzamiento y Planeación (23/08/2024)</a:t>
            </a:r>
            <a:endParaRPr lang="es-ES" sz="2000"/>
          </a:p>
          <a:p>
            <a:r>
              <a:rPr lang="es-ES" sz="2000">
                <a:ea typeface="+mn-lt"/>
                <a:cs typeface="+mn-lt"/>
              </a:rPr>
              <a:t>Definición de roles, tareas y primeras acciones del proyecto.</a:t>
            </a:r>
            <a:endParaRPr lang="es-ES" sz="2000"/>
          </a:p>
          <a:p>
            <a:pPr marL="0" indent="0">
              <a:buNone/>
            </a:pPr>
            <a:r>
              <a:rPr lang="es-ES" sz="2000" b="1">
                <a:ea typeface="+mn-lt"/>
                <a:cs typeface="+mn-lt"/>
              </a:rPr>
              <a:t>Ideación (27/08/2024)</a:t>
            </a:r>
            <a:endParaRPr lang="es-ES" sz="2000"/>
          </a:p>
          <a:p>
            <a:r>
              <a:rPr lang="es-ES" sz="2000">
                <a:ea typeface="+mn-lt"/>
                <a:cs typeface="+mn-lt"/>
              </a:rPr>
              <a:t>Presentación de resultados, discusión del modelo de negocio y beneficiarios.</a:t>
            </a:r>
            <a:endParaRPr lang="es-ES" sz="2000"/>
          </a:p>
          <a:p>
            <a:pPr marL="0" indent="0">
              <a:buNone/>
            </a:pPr>
            <a:r>
              <a:rPr lang="es-ES" sz="2000" b="1">
                <a:ea typeface="+mn-lt"/>
                <a:cs typeface="+mn-lt"/>
              </a:rPr>
              <a:t>Seguimiento (30/08/2024 y 04/09/2024)</a:t>
            </a:r>
            <a:endParaRPr lang="es-ES" sz="2000"/>
          </a:p>
          <a:p>
            <a:r>
              <a:rPr lang="es-ES" sz="2000">
                <a:ea typeface="+mn-lt"/>
                <a:cs typeface="+mn-lt"/>
              </a:rPr>
              <a:t>Revisiones vía WhatsApp sobre avances y organización de entregables.</a:t>
            </a:r>
            <a:endParaRPr lang="es-ES" sz="2000"/>
          </a:p>
          <a:p>
            <a:pPr marL="0" indent="0">
              <a:buNone/>
            </a:pPr>
            <a:r>
              <a:rPr lang="es-ES" sz="2000" b="1">
                <a:ea typeface="+mn-lt"/>
                <a:cs typeface="+mn-lt"/>
              </a:rPr>
              <a:t>Finalización (07/09/2024)</a:t>
            </a:r>
            <a:endParaRPr lang="es-ES" sz="2000"/>
          </a:p>
          <a:p>
            <a:r>
              <a:rPr lang="es-ES" sz="2000">
                <a:ea typeface="+mn-lt"/>
                <a:cs typeface="+mn-lt"/>
              </a:rPr>
              <a:t>Revisión de tareas y reflexión sobre la efectividad del trabajo en equipo.</a:t>
            </a:r>
            <a:endParaRPr lang="es-ES" sz="2000"/>
          </a:p>
          <a:p>
            <a:endParaRPr lang="es-ES" sz="200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956DBDCE-0155-90E7-B5AF-DEF18DDB2A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17992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59"/>
    </mc:Choice>
    <mc:Fallback>
      <p:transition spd="slow" advTm="19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3F65B9-A59F-E2FF-FDC0-AB2BEBA56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s-ES" sz="4000">
                <a:solidFill>
                  <a:srgbClr val="FFFFFF"/>
                </a:solidFill>
              </a:rPr>
              <a:t>Entendimiento del negocio y enfoque analítico</a:t>
            </a:r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A491E14C-05C8-1036-23EF-DA9B3B0B9D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209844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67C1985F-5DB7-7803-8FDB-657B527801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8416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953"/>
    </mc:Choice>
    <mc:Fallback>
      <p:transition spd="slow" advTm="62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FCFBB9-55C6-00AA-24E9-5C2E83F2C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just"/>
            <a:r>
              <a:rPr lang="es-ES" sz="4000">
                <a:solidFill>
                  <a:srgbClr val="FFFFFF"/>
                </a:solidFill>
                <a:ea typeface="+mj-lt"/>
                <a:cs typeface="+mj-lt"/>
              </a:rPr>
              <a:t>Entendimiento y preparación de los datos</a:t>
            </a:r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51EE2C-5D7A-A095-5F59-F16F6FC97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2000">
                <a:ea typeface="+mn-lt"/>
                <a:cs typeface="+mn-lt"/>
              </a:rPr>
              <a:t>Análisis descriptivo</a:t>
            </a:r>
          </a:p>
          <a:p>
            <a:r>
              <a:rPr lang="es-ES" sz="2000">
                <a:ea typeface="+mn-lt"/>
                <a:cs typeface="+mn-lt"/>
              </a:rPr>
              <a:t>Variables de Texto y Categóricas</a:t>
            </a:r>
            <a:endParaRPr lang="en-US" sz="2000"/>
          </a:p>
          <a:p>
            <a:pPr lvl="1"/>
            <a:r>
              <a:rPr lang="es-ES" sz="2000">
                <a:ea typeface="+mn-lt"/>
                <a:cs typeface="+mn-lt"/>
              </a:rPr>
              <a:t>Calidad de Datos</a:t>
            </a:r>
            <a:endParaRPr lang="en-US"/>
          </a:p>
          <a:p>
            <a:pPr lvl="1"/>
            <a:r>
              <a:rPr lang="es-ES" sz="2000">
                <a:ea typeface="+mn-lt"/>
                <a:cs typeface="+mn-lt"/>
              </a:rPr>
              <a:t>Codificación </a:t>
            </a:r>
            <a:r>
              <a:rPr lang="es-ES" sz="2000" err="1">
                <a:ea typeface="+mn-lt"/>
                <a:cs typeface="+mn-lt"/>
              </a:rPr>
              <a:t>One</a:t>
            </a:r>
            <a:r>
              <a:rPr lang="es-ES" sz="2000">
                <a:ea typeface="+mn-lt"/>
                <a:cs typeface="+mn-lt"/>
              </a:rPr>
              <a:t>-Hot</a:t>
            </a:r>
            <a:endParaRPr lang="es-ES"/>
          </a:p>
          <a:p>
            <a:pPr lvl="1"/>
            <a:r>
              <a:rPr lang="es-ES" sz="2000" err="1">
                <a:ea typeface="+mn-lt"/>
                <a:cs typeface="+mn-lt"/>
              </a:rPr>
              <a:t>Stemming</a:t>
            </a:r>
            <a:r>
              <a:rPr lang="es-ES" sz="2000">
                <a:ea typeface="+mn-lt"/>
                <a:cs typeface="+mn-lt"/>
              </a:rPr>
              <a:t> y Lematización</a:t>
            </a:r>
            <a:endParaRPr lang="es-ES"/>
          </a:p>
          <a:p>
            <a:pPr lvl="1"/>
            <a:r>
              <a:rPr lang="es-ES" sz="2000">
                <a:ea typeface="+mn-lt"/>
                <a:cs typeface="+mn-lt"/>
              </a:rPr>
              <a:t>N-gramas</a:t>
            </a:r>
            <a:endParaRPr lang="es-ES"/>
          </a:p>
          <a:p>
            <a:r>
              <a:rPr lang="es-ES" sz="2000">
                <a:ea typeface="+mn-lt"/>
                <a:cs typeface="+mn-lt"/>
              </a:rPr>
              <a:t>División de Datos</a:t>
            </a:r>
            <a:endParaRPr lang="en-US"/>
          </a:p>
          <a:p>
            <a:r>
              <a:rPr lang="es-ES" sz="2000">
                <a:ea typeface="+mn-lt"/>
                <a:cs typeface="+mn-lt"/>
              </a:rPr>
              <a:t>SMOTE (</a:t>
            </a:r>
            <a:r>
              <a:rPr lang="es-ES" sz="2000" err="1">
                <a:ea typeface="+mn-lt"/>
                <a:cs typeface="+mn-lt"/>
              </a:rPr>
              <a:t>Synthetic</a:t>
            </a:r>
            <a:r>
              <a:rPr lang="es-ES" sz="2000">
                <a:ea typeface="+mn-lt"/>
                <a:cs typeface="+mn-lt"/>
              </a:rPr>
              <a:t> </a:t>
            </a:r>
            <a:r>
              <a:rPr lang="es-ES" sz="2000" err="1">
                <a:ea typeface="+mn-lt"/>
                <a:cs typeface="+mn-lt"/>
              </a:rPr>
              <a:t>Minority</a:t>
            </a:r>
            <a:r>
              <a:rPr lang="es-ES" sz="2000">
                <a:ea typeface="+mn-lt"/>
                <a:cs typeface="+mn-lt"/>
              </a:rPr>
              <a:t> </a:t>
            </a:r>
            <a:r>
              <a:rPr lang="es-ES" sz="2000" err="1">
                <a:ea typeface="+mn-lt"/>
                <a:cs typeface="+mn-lt"/>
              </a:rPr>
              <a:t>Over-sampling</a:t>
            </a:r>
            <a:r>
              <a:rPr lang="es-ES" sz="2000">
                <a:ea typeface="+mn-lt"/>
                <a:cs typeface="+mn-lt"/>
              </a:rPr>
              <a:t> </a:t>
            </a:r>
            <a:r>
              <a:rPr lang="es-ES" sz="2000" err="1">
                <a:ea typeface="+mn-lt"/>
                <a:cs typeface="+mn-lt"/>
              </a:rPr>
              <a:t>Technique</a:t>
            </a:r>
            <a:r>
              <a:rPr lang="es-ES" sz="2000">
                <a:ea typeface="+mn-lt"/>
                <a:cs typeface="+mn-lt"/>
              </a:rPr>
              <a:t>)</a:t>
            </a:r>
            <a:endParaRPr lang="es-ES"/>
          </a:p>
          <a:p>
            <a:endParaRPr lang="es-ES" sz="200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759ECD22-9273-8284-C99D-AEA2437C6E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88237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97"/>
    </mc:Choice>
    <mc:Fallback>
      <p:transition spd="slow" advTm="41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395CEA-53A0-3643-3800-A5C79B92D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s-ES" sz="4000">
                <a:solidFill>
                  <a:srgbClr val="FFFFFF"/>
                </a:solidFill>
                <a:ea typeface="+mj-lt"/>
                <a:cs typeface="+mj-lt"/>
              </a:rPr>
              <a:t>Modelado y evaluación</a:t>
            </a:r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7535A4-5236-9072-CD4A-3BB7F3149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016" y="2000698"/>
            <a:ext cx="9724031" cy="41807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s-ES" sz="2000">
                <a:ea typeface="+mn-lt"/>
                <a:cs typeface="+mn-lt"/>
              </a:rPr>
              <a:t>Se evaluaron los siguientes algoritmos:</a:t>
            </a:r>
            <a:endParaRPr lang="es-ES">
              <a:ea typeface="+mn-lt"/>
              <a:cs typeface="+mn-lt"/>
            </a:endParaRPr>
          </a:p>
          <a:p>
            <a:r>
              <a:rPr lang="es-ES" sz="2000" b="1">
                <a:ea typeface="+mn-lt"/>
                <a:cs typeface="+mn-lt"/>
              </a:rPr>
              <a:t>K-</a:t>
            </a:r>
            <a:r>
              <a:rPr lang="es-ES" sz="2000" b="1" err="1">
                <a:ea typeface="+mn-lt"/>
                <a:cs typeface="+mn-lt"/>
              </a:rPr>
              <a:t>Nearest</a:t>
            </a:r>
            <a:r>
              <a:rPr lang="es-ES" sz="2000" b="1">
                <a:ea typeface="+mn-lt"/>
                <a:cs typeface="+mn-lt"/>
              </a:rPr>
              <a:t> </a:t>
            </a:r>
            <a:r>
              <a:rPr lang="es-ES" sz="2000" b="1" err="1">
                <a:ea typeface="+mn-lt"/>
                <a:cs typeface="+mn-lt"/>
              </a:rPr>
              <a:t>Neighbors</a:t>
            </a:r>
            <a:r>
              <a:rPr lang="es-ES" sz="2000" b="1">
                <a:ea typeface="+mn-lt"/>
                <a:cs typeface="+mn-lt"/>
              </a:rPr>
              <a:t> (KNN)</a:t>
            </a:r>
            <a:endParaRPr lang="es-ES">
              <a:ea typeface="+mn-lt"/>
              <a:cs typeface="+mn-lt"/>
            </a:endParaRPr>
          </a:p>
          <a:p>
            <a:pPr lvl="1"/>
            <a:r>
              <a:rPr lang="es-ES" sz="2000">
                <a:ea typeface="+mn-lt"/>
                <a:cs typeface="+mn-lt"/>
              </a:rPr>
              <a:t>Clasificación basada en los K vecinos más cercanos.</a:t>
            </a:r>
            <a:endParaRPr lang="es-ES">
              <a:ea typeface="+mn-lt"/>
              <a:cs typeface="+mn-lt"/>
            </a:endParaRPr>
          </a:p>
          <a:p>
            <a:r>
              <a:rPr lang="es-ES" sz="2000" b="1">
                <a:ea typeface="+mn-lt"/>
                <a:cs typeface="+mn-lt"/>
              </a:rPr>
              <a:t>Árboles de Decisión</a:t>
            </a:r>
            <a:endParaRPr lang="es-ES">
              <a:ea typeface="+mn-lt"/>
              <a:cs typeface="+mn-lt"/>
            </a:endParaRPr>
          </a:p>
          <a:p>
            <a:pPr lvl="1"/>
            <a:r>
              <a:rPr lang="es-ES" sz="2000">
                <a:ea typeface="+mn-lt"/>
                <a:cs typeface="+mn-lt"/>
              </a:rPr>
              <a:t>Modelo de toma de decisiones basado en una estructura de árbol.</a:t>
            </a:r>
            <a:endParaRPr lang="es-ES"/>
          </a:p>
          <a:p>
            <a:r>
              <a:rPr lang="es-ES" sz="2000" b="1" err="1">
                <a:ea typeface="+mn-lt"/>
                <a:cs typeface="+mn-lt"/>
              </a:rPr>
              <a:t>Gradient</a:t>
            </a:r>
            <a:r>
              <a:rPr lang="es-ES" sz="2000" b="1">
                <a:ea typeface="+mn-lt"/>
                <a:cs typeface="+mn-lt"/>
              </a:rPr>
              <a:t> </a:t>
            </a:r>
            <a:r>
              <a:rPr lang="es-ES" sz="2000" b="1" err="1">
                <a:ea typeface="+mn-lt"/>
                <a:cs typeface="+mn-lt"/>
              </a:rPr>
              <a:t>Boosting</a:t>
            </a:r>
            <a:endParaRPr lang="es-ES" err="1"/>
          </a:p>
          <a:p>
            <a:pPr lvl="1"/>
            <a:r>
              <a:rPr lang="es-ES" sz="2000">
                <a:ea typeface="+mn-lt"/>
                <a:cs typeface="+mn-lt"/>
              </a:rPr>
              <a:t>Técnica de ensamblado que combina múltiples modelos débiles para mejorar la precisión.</a:t>
            </a:r>
            <a:endParaRPr lang="es-ES">
              <a:ea typeface="+mn-lt"/>
              <a:cs typeface="+mn-lt"/>
            </a:endParaRPr>
          </a:p>
          <a:p>
            <a:endParaRPr lang="es-ES" sz="2000"/>
          </a:p>
          <a:p>
            <a:endParaRPr lang="es-ES" sz="200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1285428-56FD-A190-2E9C-93EA1CB64F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79580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70"/>
    </mc:Choice>
    <mc:Fallback>
      <p:transition spd="slow" advTm="12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0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22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4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7395CEA-53A0-3643-3800-A5C79B92D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s-ES" sz="4000">
                <a:solidFill>
                  <a:srgbClr val="FFFFFF"/>
                </a:solidFill>
                <a:ea typeface="+mj-lt"/>
                <a:cs typeface="+mj-lt"/>
              </a:rPr>
              <a:t>Resultados</a:t>
            </a:r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7535A4-5236-9072-CD4A-3BB7F3149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0478" y="5964426"/>
            <a:ext cx="8287387" cy="5826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2000">
                <a:ea typeface="+mn-lt"/>
                <a:cs typeface="+mn-lt"/>
              </a:rPr>
              <a:t>Los resultados para el mejor modelo (árbol de decisión)</a:t>
            </a:r>
          </a:p>
        </p:txBody>
      </p:sp>
      <p:pic>
        <p:nvPicPr>
          <p:cNvPr id="7" name="Imagen 6" descr="Calendario&#10;&#10;Descripción generada automáticamente">
            <a:extLst>
              <a:ext uri="{FF2B5EF4-FFF2-40B4-BE49-F238E27FC236}">
                <a16:creationId xmlns:a16="http://schemas.microsoft.com/office/drawing/2014/main" id="{E0272771-F791-E96B-A8F6-8234060EF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518" y="2086841"/>
            <a:ext cx="5661602" cy="322695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CA759C2-8294-A5C5-7EDD-3AA1D02C9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21" y="2081944"/>
            <a:ext cx="5446835" cy="3245095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F8AE165-1410-2340-D715-8E4F8433F2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3779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34"/>
    </mc:Choice>
    <mc:Fallback>
      <p:transition spd="slow" advTm="31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0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22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4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7395CEA-53A0-3643-3800-A5C79B92D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s-ES" sz="4000">
                <a:solidFill>
                  <a:srgbClr val="FFFFFF"/>
                </a:solidFill>
                <a:ea typeface="+mj-lt"/>
                <a:cs typeface="+mj-lt"/>
              </a:rPr>
              <a:t>Resultados</a:t>
            </a:r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7535A4-5236-9072-CD4A-3BB7F3149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0478" y="5964426"/>
            <a:ext cx="8287387" cy="5826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2000">
                <a:ea typeface="+mn-lt"/>
                <a:cs typeface="+mn-lt"/>
              </a:rPr>
              <a:t>Los resultados para el mejor modelo (árbol de decisión)</a:t>
            </a:r>
          </a:p>
        </p:txBody>
      </p:sp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AC2C33B6-C894-0B52-BC55-9792A7CDD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608" y="1571803"/>
            <a:ext cx="4829175" cy="417195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74B1881-25F9-50FF-4F73-B5C07556E5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49484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69"/>
    </mc:Choice>
    <mc:Fallback>
      <p:transition spd="slow" advTm="13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395CEA-53A0-3643-3800-A5C79B92D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s-ES" sz="4000">
                <a:solidFill>
                  <a:srgbClr val="FFFFFF"/>
                </a:solidFill>
                <a:ea typeface="+mj-lt"/>
                <a:cs typeface="+mj-lt"/>
              </a:rPr>
              <a:t>Análisis de las palabras identificadas</a:t>
            </a:r>
            <a:endParaRPr lang="es-ES" sz="4000">
              <a:solidFill>
                <a:srgbClr val="FFFFFF"/>
              </a:solidFill>
            </a:endParaRPr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F72F377-B1CA-0CA5-8783-A324DDFA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302" y="4990367"/>
            <a:ext cx="10267950" cy="933450"/>
          </a:xfrm>
          <a:prstGeom prst="rect">
            <a:avLst/>
          </a:prstGeom>
        </p:spPr>
      </p:pic>
      <p:pic>
        <p:nvPicPr>
          <p:cNvPr id="6" name="Imagen 5" descr="Imagen que contiene firmar, medidor, calle, cerca&#10;&#10;Descripción generada automáticamente">
            <a:extLst>
              <a:ext uri="{FF2B5EF4-FFF2-40B4-BE49-F238E27FC236}">
                <a16:creationId xmlns:a16="http://schemas.microsoft.com/office/drawing/2014/main" id="{2BB4DA5E-C780-2020-E2FE-EDAD52608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23" y="3964075"/>
            <a:ext cx="10632831" cy="617974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BA26D1DB-1A45-D2FA-3393-4638F301B6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246" y="3122401"/>
            <a:ext cx="10011508" cy="613200"/>
          </a:xfrm>
          <a:prstGeom prst="rect">
            <a:avLst/>
          </a:prstGeom>
        </p:spPr>
      </p:pic>
      <p:pic>
        <p:nvPicPr>
          <p:cNvPr id="9" name="Imagen 8" descr="Texto, Logotipo&#10;&#10;Descripción generada automáticamente">
            <a:extLst>
              <a:ext uri="{FF2B5EF4-FFF2-40B4-BE49-F238E27FC236}">
                <a16:creationId xmlns:a16="http://schemas.microsoft.com/office/drawing/2014/main" id="{B323BC69-186B-9E12-0BFC-F086FF79B0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0246" y="2437719"/>
            <a:ext cx="9988062" cy="399948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7156955A-8034-00AA-8062-4F97085976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4252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20"/>
    </mc:Choice>
    <mc:Fallback>
      <p:transition spd="slow" advTm="31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395CEA-53A0-3643-3800-A5C79B92D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s-ES" sz="4000">
                <a:solidFill>
                  <a:srgbClr val="FFFFFF"/>
                </a:solidFill>
                <a:ea typeface="+mj-lt"/>
                <a:cs typeface="+mj-lt"/>
              </a:rPr>
              <a:t>Análisis de las palabras identificadas</a:t>
            </a:r>
            <a:endParaRPr lang="es-ES" sz="4000">
              <a:solidFill>
                <a:srgbClr val="FFFFFF"/>
              </a:solidFill>
            </a:endParaRP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CB743669-2435-67C8-BB55-D18A23A44E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8" r="20" b="246"/>
          <a:stretch/>
        </p:blipFill>
        <p:spPr>
          <a:xfrm>
            <a:off x="35169" y="1713416"/>
            <a:ext cx="12189598" cy="473664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F47EBAF-986D-E1D0-5058-4F78AA4818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30174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05"/>
    </mc:Choice>
    <mc:Fallback>
      <p:transition spd="slow" advTm="34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45D37E-FD16-1FF6-1F86-09227CAFD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s-ES" sz="4000">
                <a:solidFill>
                  <a:srgbClr val="FFFFFF"/>
                </a:solidFill>
                <a:ea typeface="+mj-lt"/>
                <a:cs typeface="+mj-lt"/>
              </a:rPr>
              <a:t>Mapa de actores</a:t>
            </a:r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66C717-DD0E-EAFA-BB5F-31B492054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1700">
                <a:latin typeface="Arial"/>
                <a:cs typeface="Arial"/>
              </a:rPr>
              <a:t>Fondo de Poblaciones de las Naciones Unidas (UNFPA)</a:t>
            </a:r>
          </a:p>
          <a:p>
            <a:r>
              <a:rPr lang="es-CO" sz="1700">
                <a:latin typeface="Arial"/>
                <a:cs typeface="Arial"/>
              </a:rPr>
              <a:t>Programa de las Naciones Unidas para el Desarrollo (PNUD)</a:t>
            </a:r>
          </a:p>
          <a:p>
            <a:r>
              <a:rPr lang="es-ES" sz="1700">
                <a:latin typeface="Arial"/>
                <a:cs typeface="Arial"/>
              </a:rPr>
              <a:t>Organización de las Naciones Unidas (ONU)</a:t>
            </a:r>
          </a:p>
          <a:p>
            <a:r>
              <a:rPr lang="es-ES" sz="1700">
                <a:latin typeface="Arial"/>
                <a:cs typeface="Arial"/>
              </a:rPr>
              <a:t>Gobierno Nacional</a:t>
            </a:r>
          </a:p>
          <a:p>
            <a:r>
              <a:rPr lang="es-ES" sz="1700">
                <a:latin typeface="Arial"/>
                <a:cs typeface="Arial"/>
              </a:rPr>
              <a:t>Administraciones departamentales</a:t>
            </a:r>
          </a:p>
          <a:p>
            <a:r>
              <a:rPr lang="es-ES" sz="1700">
                <a:ea typeface="+mn-lt"/>
                <a:cs typeface="+mn-lt"/>
              </a:rPr>
              <a:t>Instituciones nacionales, territoriales y locales (Sistema Nacional de Juventud en Colombia, Profamilia, DANE) </a:t>
            </a:r>
          </a:p>
          <a:p>
            <a:r>
              <a:rPr lang="es-ES" sz="1700">
                <a:latin typeface="Arial"/>
                <a:ea typeface="+mn-lt"/>
                <a:cs typeface="Arial"/>
              </a:rPr>
              <a:t>Organizaciones de sociedad civil o no gubernamentales (</a:t>
            </a:r>
            <a:r>
              <a:rPr lang="es-ES" sz="1700" err="1">
                <a:latin typeface="Arial"/>
                <a:ea typeface="+mn-lt"/>
                <a:cs typeface="Arial"/>
              </a:rPr>
              <a:t>ONGs</a:t>
            </a:r>
            <a:r>
              <a:rPr lang="es-ES" sz="1700">
                <a:latin typeface="Arial"/>
                <a:ea typeface="+mn-lt"/>
                <a:cs typeface="Arial"/>
              </a:rPr>
              <a:t>)</a:t>
            </a:r>
          </a:p>
          <a:p>
            <a:r>
              <a:rPr lang="es-ES" sz="1700">
                <a:latin typeface="Arial"/>
                <a:ea typeface="+mn-lt"/>
                <a:cs typeface="Arial"/>
              </a:rPr>
              <a:t>Empresas donantes del sector privado colombiano</a:t>
            </a:r>
          </a:p>
          <a:p>
            <a:r>
              <a:rPr lang="es-ES" sz="1700">
                <a:latin typeface="Arial"/>
                <a:ea typeface="+mn-lt"/>
                <a:cs typeface="Arial"/>
              </a:rPr>
              <a:t>Ciudadanos colombianos y habitantes de Colombia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2B26D4A-F6EC-DFED-C429-747F07F3D5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63748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76"/>
    </mc:Choice>
    <mc:Fallback>
      <p:transition spd="slow" advTm="30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382</Words>
  <Application>Microsoft Office PowerPoint</Application>
  <PresentationFormat>Panorámica</PresentationFormat>
  <Paragraphs>64</Paragraphs>
  <Slides>11</Slides>
  <Notes>0</Notes>
  <HiddenSlides>0</HiddenSlides>
  <MMClips>11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Neue Haas Grotesk Text Pro</vt:lpstr>
      <vt:lpstr>Tema de Office</vt:lpstr>
      <vt:lpstr>Presentación a UNFPA</vt:lpstr>
      <vt:lpstr>Entendimiento del negocio y enfoque analítico</vt:lpstr>
      <vt:lpstr>Entendimiento y preparación de los datos</vt:lpstr>
      <vt:lpstr>Modelado y evaluación</vt:lpstr>
      <vt:lpstr>Resultados</vt:lpstr>
      <vt:lpstr>Resultados</vt:lpstr>
      <vt:lpstr>Análisis de las palabras identificadas</vt:lpstr>
      <vt:lpstr>Análisis de las palabras identificadas</vt:lpstr>
      <vt:lpstr>Mapa de actores</vt:lpstr>
      <vt:lpstr>Trabajo en equipo</vt:lpstr>
      <vt:lpstr>Reuniones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a UNFPA</dc:title>
  <dc:creator>Sarita</dc:creator>
  <cp:lastModifiedBy>Sarita</cp:lastModifiedBy>
  <cp:revision>16</cp:revision>
  <dcterms:created xsi:type="dcterms:W3CDTF">2024-09-07T22:00:42Z</dcterms:created>
  <dcterms:modified xsi:type="dcterms:W3CDTF">2024-09-08T00:30:07Z</dcterms:modified>
</cp:coreProperties>
</file>